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 showSpecialPlsOnTitleSld="0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25" roundtripDataSignature="AMtx7miX5KKmUKi8/PqVnpjj1cWe074uJg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1" name="Susilea Abreu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customschemas.google.com/relationships/presentationmetadata" Target="meta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19-01-28T01:24:59.624">
    <p:pos x="3702" y="1404"/>
    <p:text>Tem um slide especial para falarmos de Usabilidade!!!!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AUnwH22o"/>
      </p:ext>
    </p:extLs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pt-B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6" name="Google Shape;106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2" name="Google Shape;192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0" name="Google Shape;200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8" name="Google Shape;208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6" name="Google Shape;216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5" name="Google Shape;225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3" name="Google Shape;233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6" name="Google Shape;246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3" name="Google Shape;253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1" name="Google Shape;261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/>
              <a:t>Design responsivo, necessidades de layouts fluidos. etc</a:t>
            </a:r>
            <a:endParaRPr/>
          </a:p>
        </p:txBody>
      </p:sp>
      <p:sp>
        <p:nvSpPr>
          <p:cNvPr id="262" name="Google Shape;262;p19:notes"/>
          <p:cNvSpPr txBox="1"/>
          <p:nvPr>
            <p:ph idx="3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/>
              <a:t>Universidade Vila Velha</a:t>
            </a:r>
            <a:endParaRPr/>
          </a:p>
        </p:txBody>
      </p:sp>
      <p:sp>
        <p:nvSpPr>
          <p:cNvPr id="263" name="Google Shape;263;p1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1" name="Google Shape;271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6" name="Google Shape;116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/>
              <a:t>Somos usuários de uma porção de coisas. Alarme do celular, controle remoto, facebook, computador, caixa eletrônico </a:t>
            </a:r>
            <a:endParaRPr/>
          </a:p>
        </p:txBody>
      </p:sp>
      <p:sp>
        <p:nvSpPr>
          <p:cNvPr id="117" name="Google Shape;117;p2:notes"/>
          <p:cNvSpPr txBox="1"/>
          <p:nvPr>
            <p:ph idx="3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/>
              <a:t>Universidade Vila Velha</a:t>
            </a:r>
            <a:endParaRPr/>
          </a:p>
        </p:txBody>
      </p:sp>
      <p:sp>
        <p:nvSpPr>
          <p:cNvPr id="118" name="Google Shape;118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7" name="Google Shape;127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/>
              <a:t>Você já ficou nervoso com o caixa eletrônico quando ele não entregou o dinheiro que você esperava e não te deu nenhuma explicação sobre o motivo do erro? Se sim, você possivelmente teve uma péssima experiência enquanto usuário do caixa eletrônico.</a:t>
            </a:r>
            <a:endParaRPr/>
          </a:p>
        </p:txBody>
      </p:sp>
      <p:sp>
        <p:nvSpPr>
          <p:cNvPr id="128" name="Google Shape;128;p3:notes"/>
          <p:cNvSpPr txBox="1"/>
          <p:nvPr>
            <p:ph idx="3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/>
              <a:t>Universidade Vila Velha</a:t>
            </a:r>
            <a:endParaRPr/>
          </a:p>
        </p:txBody>
      </p:sp>
      <p:sp>
        <p:nvSpPr>
          <p:cNvPr id="129" name="Google Shape;129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8" name="Google Shape;138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9" name="Google Shape;139;p5:notes"/>
          <p:cNvSpPr txBox="1"/>
          <p:nvPr>
            <p:ph idx="3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/>
              <a:t>Universidade Vila Velha</a:t>
            </a:r>
            <a:endParaRPr/>
          </a:p>
        </p:txBody>
      </p:sp>
      <p:sp>
        <p:nvSpPr>
          <p:cNvPr id="140" name="Google Shape;140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8" name="Google Shape;148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9" name="Google Shape;149;p6:notes"/>
          <p:cNvSpPr txBox="1"/>
          <p:nvPr>
            <p:ph idx="3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/>
              <a:t>Universidade Vila Velha</a:t>
            </a:r>
            <a:endParaRPr/>
          </a:p>
        </p:txBody>
      </p:sp>
      <p:sp>
        <p:nvSpPr>
          <p:cNvPr id="150" name="Google Shape;150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0" name="Google Shape;160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6" name="Google Shape;166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4" name="Google Shape;174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/>
              <a:t>Os jogos são experiências que conseguem equilibrar muito bem esses dois aspectos.</a:t>
            </a:r>
            <a:endParaRPr/>
          </a:p>
        </p:txBody>
      </p:sp>
      <p:sp>
        <p:nvSpPr>
          <p:cNvPr id="175" name="Google Shape;175;p9:notes"/>
          <p:cNvSpPr txBox="1"/>
          <p:nvPr>
            <p:ph idx="3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/>
              <a:t>Universidade Vila Velha</a:t>
            </a:r>
            <a:endParaRPr/>
          </a:p>
        </p:txBody>
      </p:sp>
      <p:sp>
        <p:nvSpPr>
          <p:cNvPr id="176" name="Google Shape;176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4" name="Google Shape;184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8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8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de Título" showMasterSp="0" type="title">
  <p:cSld name="TITLE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22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rotWithShape="1">
            <a:blip r:embed="rId2">
              <a:alphaModFix amt="85000"/>
            </a:blip>
            <a:tile algn="ctr" flip="xy" tx="0" sx="92000" ty="-762000" sy="89000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20" name="Google Shape;20;p22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rotWithShape="1">
            <a:blip r:embed="rId2">
              <a:alphaModFix amt="85000"/>
            </a:blip>
            <a:tile algn="ctr" flip="xy" tx="0" sx="92000" ty="-717550" sy="89000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21" name="Google Shape;21;p22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rotWithShape="1">
            <a:blip r:embed="rId2">
              <a:alphaModFix amt="85000"/>
            </a:blip>
            <a:tile algn="ctr" flip="xy" tx="0" sx="92000" ty="-704850" sy="89000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grpSp>
        <p:nvGrpSpPr>
          <p:cNvPr id="22" name="Google Shape;22;p22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23" name="Google Shape;23;p22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rotWithShape="1">
              <a:blip r:embed="rId3">
                <a:alphaModFix/>
              </a:blip>
              <a:tile algn="tl" flip="none" tx="0" sx="85000" ty="0" sy="85000"/>
            </a:blip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Rockwell"/>
                <a:buNone/>
              </a:pPr>
              <a:r>
                <a:t/>
              </a:r>
              <a:endParaRPr b="1" i="0" sz="2000" u="none" cap="none" strike="noStrik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24" name="Google Shape;24;p22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cap="flat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Rockwel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5" name="Google Shape;25;p22"/>
          <p:cNvSpPr txBox="1"/>
          <p:nvPr>
            <p:ph type="ctrTitle"/>
          </p:nvPr>
        </p:nvSpPr>
        <p:spPr>
          <a:xfrm>
            <a:off x="1051560" y="1432223"/>
            <a:ext cx="9966960" cy="303580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600"/>
              <a:buFont typeface="Rockwell"/>
              <a:buNone/>
              <a:defRPr sz="96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22"/>
          <p:cNvSpPr txBox="1"/>
          <p:nvPr>
            <p:ph idx="1" type="subTitle"/>
          </p:nvPr>
        </p:nvSpPr>
        <p:spPr>
          <a:xfrm>
            <a:off x="1069848" y="4389120"/>
            <a:ext cx="7891272" cy="10698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70"/>
              <a:buNone/>
              <a:defRPr sz="2200">
                <a:solidFill>
                  <a:schemeClr val="dk1"/>
                </a:solidFill>
              </a:defRPr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380"/>
              <a:buNone/>
              <a:defRPr sz="28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40"/>
              <a:buNone/>
              <a:defRPr sz="2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700"/>
              <a:buNone/>
              <a:defRPr sz="20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700"/>
              <a:buNone/>
              <a:defRPr sz="20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700"/>
              <a:buNone/>
              <a:defRPr sz="20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700"/>
              <a:buNone/>
              <a:defRPr sz="20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700"/>
              <a:buNone/>
              <a:defRPr sz="20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SzPts val="1700"/>
              <a:buNone/>
              <a:defRPr sz="2000"/>
            </a:lvl9pPr>
          </a:lstStyle>
          <a:p/>
        </p:txBody>
      </p:sp>
      <p:sp>
        <p:nvSpPr>
          <p:cNvPr id="27" name="Google Shape;27;p22"/>
          <p:cNvSpPr txBox="1"/>
          <p:nvPr>
            <p:ph idx="10" type="dt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22"/>
          <p:cNvSpPr txBox="1"/>
          <p:nvPr>
            <p:ph idx="11" type="ftr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22"/>
          <p:cNvSpPr txBox="1"/>
          <p:nvPr>
            <p:ph idx="12" type="sldNum"/>
          </p:nvPr>
        </p:nvSpPr>
        <p:spPr>
          <a:xfrm>
            <a:off x="9592733" y="4289334"/>
            <a:ext cx="1193868" cy="6400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1" i="0" sz="2800" u="none" cap="none" strike="noStrik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1" i="0" sz="2800" u="none" cap="none" strike="noStrik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1" i="0" sz="2800" u="none" cap="none" strike="noStrik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1" i="0" sz="2800" u="none" cap="none" strike="noStrik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1" i="0" sz="2800" u="none" cap="none" strike="noStrik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1" i="0" sz="2800" u="none" cap="none" strike="noStrik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1" i="0" sz="2800" u="none" cap="none" strike="noStrik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1" i="0" sz="2800" u="none" cap="none" strike="noStrik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1" i="0" sz="2800" u="none" cap="none" strike="noStrik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Texto Vertical" type="vertTx">
  <p:cSld name="VERTICAL_TEXT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1"/>
          <p:cNvSpPr txBox="1"/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31"/>
          <p:cNvSpPr txBox="1"/>
          <p:nvPr>
            <p:ph idx="1" type="body"/>
          </p:nvPr>
        </p:nvSpPr>
        <p:spPr>
          <a:xfrm rot="5400000">
            <a:off x="4073652" y="-882396"/>
            <a:ext cx="4050792" cy="100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5755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530"/>
              <a:buChar char="▪"/>
              <a:defRPr/>
            </a:lvl1pPr>
            <a:lvl2pPr indent="-325755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2pPr>
            <a:lvl3pPr indent="-325755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3pPr>
            <a:lvl4pPr indent="-325755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4pPr>
            <a:lvl5pPr indent="-325754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5pPr>
            <a:lvl6pPr indent="-325754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6pPr>
            <a:lvl7pPr indent="-325754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7pPr>
            <a:lvl8pPr indent="-325754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8pPr>
            <a:lvl9pPr indent="-325754" lvl="8" marL="4114800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SzPts val="1530"/>
              <a:buChar char="▪"/>
              <a:defRPr/>
            </a:lvl9pPr>
          </a:lstStyle>
          <a:p/>
        </p:txBody>
      </p:sp>
      <p:sp>
        <p:nvSpPr>
          <p:cNvPr id="95" name="Google Shape;95;p31"/>
          <p:cNvSpPr txBox="1"/>
          <p:nvPr>
            <p:ph idx="10" type="dt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31"/>
          <p:cNvSpPr txBox="1"/>
          <p:nvPr>
            <p:ph idx="11" type="ftr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31"/>
          <p:cNvSpPr txBox="1"/>
          <p:nvPr>
            <p:ph idx="12" type="sldNum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o e Título Vertical" type="vertTitleAndTx">
  <p:cSld name="VERTICAL_TITLE_AND_VERTICAL_TEX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2"/>
          <p:cNvSpPr txBox="1"/>
          <p:nvPr>
            <p:ph type="title"/>
          </p:nvPr>
        </p:nvSpPr>
        <p:spPr>
          <a:xfrm rot="5400000">
            <a:off x="7181850" y="2076450"/>
            <a:ext cx="5638800" cy="255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32"/>
          <p:cNvSpPr txBox="1"/>
          <p:nvPr>
            <p:ph idx="1" type="body"/>
          </p:nvPr>
        </p:nvSpPr>
        <p:spPr>
          <a:xfrm rot="5400000">
            <a:off x="2000250" y="-400050"/>
            <a:ext cx="5638800" cy="750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5755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530"/>
              <a:buChar char="▪"/>
              <a:defRPr/>
            </a:lvl1pPr>
            <a:lvl2pPr indent="-325755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2pPr>
            <a:lvl3pPr indent="-325755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3pPr>
            <a:lvl4pPr indent="-325755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4pPr>
            <a:lvl5pPr indent="-325754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5pPr>
            <a:lvl6pPr indent="-325754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6pPr>
            <a:lvl7pPr indent="-325754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7pPr>
            <a:lvl8pPr indent="-325754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8pPr>
            <a:lvl9pPr indent="-325754" lvl="8" marL="4114800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SzPts val="1530"/>
              <a:buChar char="▪"/>
              <a:defRPr/>
            </a:lvl9pPr>
          </a:lstStyle>
          <a:p/>
        </p:txBody>
      </p:sp>
      <p:sp>
        <p:nvSpPr>
          <p:cNvPr id="101" name="Google Shape;101;p32"/>
          <p:cNvSpPr txBox="1"/>
          <p:nvPr>
            <p:ph idx="10" type="dt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32"/>
          <p:cNvSpPr txBox="1"/>
          <p:nvPr>
            <p:ph idx="11" type="ftr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32"/>
          <p:cNvSpPr txBox="1"/>
          <p:nvPr>
            <p:ph idx="12" type="sldNum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Conteúdo" type="obj">
  <p:cSld name="OBJEC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23"/>
          <p:cNvSpPr txBox="1"/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23"/>
          <p:cNvSpPr txBox="1"/>
          <p:nvPr>
            <p:ph idx="1" type="body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5755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530"/>
              <a:buChar char="▪"/>
              <a:defRPr/>
            </a:lvl1pPr>
            <a:lvl2pPr indent="-325755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2pPr>
            <a:lvl3pPr indent="-325755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3pPr>
            <a:lvl4pPr indent="-325755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4pPr>
            <a:lvl5pPr indent="-325754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5pPr>
            <a:lvl6pPr indent="-325754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6pPr>
            <a:lvl7pPr indent="-325754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7pPr>
            <a:lvl8pPr indent="-325754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8pPr>
            <a:lvl9pPr indent="-325754" lvl="8" marL="4114800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SzPts val="1530"/>
              <a:buChar char="▪"/>
              <a:defRPr/>
            </a:lvl9pPr>
          </a:lstStyle>
          <a:p/>
        </p:txBody>
      </p:sp>
      <p:sp>
        <p:nvSpPr>
          <p:cNvPr id="33" name="Google Shape;33;p23"/>
          <p:cNvSpPr txBox="1"/>
          <p:nvPr>
            <p:ph idx="10" type="dt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23"/>
          <p:cNvSpPr txBox="1"/>
          <p:nvPr>
            <p:ph idx="11" type="ftr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3"/>
          <p:cNvSpPr txBox="1"/>
          <p:nvPr>
            <p:ph idx="12" type="sldNum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beçalho da Seção" showMasterSp="0" type="secHead">
  <p:cSld name="SECTION_HEADER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4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rotWithShape="1">
            <a:blip r:embed="rId2">
              <a:alphaModFix amt="85000"/>
            </a:blip>
            <a:tile algn="ctr" flip="xy" tx="0" sx="92000" ty="-704850" sy="89000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38" name="Google Shape;38;p24"/>
          <p:cNvSpPr txBox="1"/>
          <p:nvPr>
            <p:ph type="title"/>
          </p:nvPr>
        </p:nvSpPr>
        <p:spPr>
          <a:xfrm>
            <a:off x="2167128" y="1225296"/>
            <a:ext cx="9281160" cy="3520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000"/>
              <a:buFont typeface="Rockwell"/>
              <a:buNone/>
              <a:defRPr b="0" sz="8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24"/>
          <p:cNvSpPr txBox="1"/>
          <p:nvPr>
            <p:ph idx="1" type="body"/>
          </p:nvPr>
        </p:nvSpPr>
        <p:spPr>
          <a:xfrm>
            <a:off x="2165774" y="5020056"/>
            <a:ext cx="9052560" cy="10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  <a:defRPr sz="20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9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9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9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9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9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SzPts val="119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0" name="Google Shape;40;p24"/>
          <p:cNvSpPr txBox="1"/>
          <p:nvPr>
            <p:ph idx="10" type="dt"/>
          </p:nvPr>
        </p:nvSpPr>
        <p:spPr>
          <a:xfrm>
            <a:off x="8593667" y="6272784"/>
            <a:ext cx="26443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24"/>
          <p:cNvSpPr txBox="1"/>
          <p:nvPr>
            <p:ph idx="11" type="ftr"/>
          </p:nvPr>
        </p:nvSpPr>
        <p:spPr>
          <a:xfrm>
            <a:off x="2182708" y="6272784"/>
            <a:ext cx="63276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42" name="Google Shape;42;p24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43" name="Google Shape;43;p24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rotWithShape="1">
              <a:blip r:embed="rId3">
                <a:alphaModFix/>
              </a:blip>
              <a:tile algn="tl" flip="none" tx="0" sx="85000" ty="0" sy="85000"/>
            </a:blip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Rockwell"/>
                <a:buNone/>
              </a:pPr>
              <a:r>
                <a:t/>
              </a:r>
              <a:endParaRPr b="1" i="0" sz="2000" u="none" cap="none" strike="noStrik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44" name="Google Shape;44;p24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cap="flat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Rockwel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5" name="Google Shape;45;p24"/>
          <p:cNvSpPr txBox="1"/>
          <p:nvPr>
            <p:ph idx="12" type="sldNum"/>
          </p:nvPr>
        </p:nvSpPr>
        <p:spPr>
          <a:xfrm>
            <a:off x="843702" y="2506133"/>
            <a:ext cx="1188298" cy="7203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1" i="0" sz="2800" u="none" cap="none" strike="noStrik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1" i="0" sz="2800" u="none" cap="none" strike="noStrik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1" i="0" sz="2800" u="none" cap="none" strike="noStrik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1" i="0" sz="2800" u="none" cap="none" strike="noStrik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1" i="0" sz="2800" u="none" cap="none" strike="noStrik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1" i="0" sz="2800" u="none" cap="none" strike="noStrik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1" i="0" sz="2800" u="none" cap="none" strike="noStrik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1" i="0" sz="2800" u="none" cap="none" strike="noStrik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1" i="0" sz="2800" u="none" cap="none" strike="noStrik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 Branco" type="blank">
  <p:cSld name="BLANK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25"/>
          <p:cNvSpPr txBox="1"/>
          <p:nvPr>
            <p:ph idx="10" type="dt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5"/>
          <p:cNvSpPr txBox="1"/>
          <p:nvPr>
            <p:ph idx="11" type="ftr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25"/>
          <p:cNvSpPr txBox="1"/>
          <p:nvPr>
            <p:ph idx="12" type="sldNum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uas Partes de Conteúdo" type="twoObj">
  <p:cSld name="TWO_OBJECTS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6"/>
          <p:cNvSpPr txBox="1"/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6"/>
          <p:cNvSpPr txBox="1"/>
          <p:nvPr>
            <p:ph idx="1" type="body"/>
          </p:nvPr>
        </p:nvSpPr>
        <p:spPr>
          <a:xfrm>
            <a:off x="1069848" y="2194560"/>
            <a:ext cx="4754880" cy="39776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655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Char char="▪"/>
              <a:defRPr sz="2000"/>
            </a:lvl1pPr>
            <a:lvl2pPr indent="-325755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 sz="1800"/>
            </a:lvl2pPr>
            <a:lvl3pPr indent="-31496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3pPr>
            <a:lvl4pPr indent="-31496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4pPr>
            <a:lvl5pPr indent="-31496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5pPr>
            <a:lvl6pPr indent="-325754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 sz="1800"/>
            </a:lvl6pPr>
            <a:lvl7pPr indent="-325754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 sz="1800"/>
            </a:lvl7pPr>
            <a:lvl8pPr indent="-325754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 sz="1800"/>
            </a:lvl8pPr>
            <a:lvl9pPr indent="-325754" lvl="8" marL="4114800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SzPts val="1530"/>
              <a:buChar char="▪"/>
              <a:defRPr sz="1800"/>
            </a:lvl9pPr>
          </a:lstStyle>
          <a:p/>
        </p:txBody>
      </p:sp>
      <p:sp>
        <p:nvSpPr>
          <p:cNvPr id="53" name="Google Shape;53;p26"/>
          <p:cNvSpPr txBox="1"/>
          <p:nvPr>
            <p:ph idx="2" type="body"/>
          </p:nvPr>
        </p:nvSpPr>
        <p:spPr>
          <a:xfrm>
            <a:off x="6364224" y="2194560"/>
            <a:ext cx="4754880" cy="39776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655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Char char="▪"/>
              <a:defRPr sz="2000"/>
            </a:lvl1pPr>
            <a:lvl2pPr indent="-325755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 sz="1800"/>
            </a:lvl2pPr>
            <a:lvl3pPr indent="-31496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3pPr>
            <a:lvl4pPr indent="-31496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4pPr>
            <a:lvl5pPr indent="-31496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5pPr>
            <a:lvl6pPr indent="-325754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 sz="1800"/>
            </a:lvl6pPr>
            <a:lvl7pPr indent="-325754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 sz="1800"/>
            </a:lvl7pPr>
            <a:lvl8pPr indent="-325754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 sz="1800"/>
            </a:lvl8pPr>
            <a:lvl9pPr indent="-325754" lvl="8" marL="4114800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SzPts val="1530"/>
              <a:buChar char="▪"/>
              <a:defRPr sz="1800"/>
            </a:lvl9pPr>
          </a:lstStyle>
          <a:p/>
        </p:txBody>
      </p:sp>
      <p:sp>
        <p:nvSpPr>
          <p:cNvPr id="54" name="Google Shape;54;p26"/>
          <p:cNvSpPr txBox="1"/>
          <p:nvPr>
            <p:ph idx="10" type="dt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26"/>
          <p:cNvSpPr txBox="1"/>
          <p:nvPr>
            <p:ph idx="11" type="ftr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6"/>
          <p:cNvSpPr txBox="1"/>
          <p:nvPr>
            <p:ph idx="12" type="sldNum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ção">
  <p:cSld name="Comparação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7"/>
          <p:cNvSpPr txBox="1"/>
          <p:nvPr>
            <p:ph idx="1" type="body"/>
          </p:nvPr>
        </p:nvSpPr>
        <p:spPr>
          <a:xfrm>
            <a:off x="1066800" y="2048256"/>
            <a:ext cx="4754880" cy="6400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  <a:defRPr b="1" sz="2000">
                <a:solidFill>
                  <a:srgbClr val="9E361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7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SzPts val="1360"/>
              <a:buNone/>
              <a:defRPr b="1" sz="1600"/>
            </a:lvl9pPr>
          </a:lstStyle>
          <a:p/>
        </p:txBody>
      </p:sp>
      <p:sp>
        <p:nvSpPr>
          <p:cNvPr id="59" name="Google Shape;59;p27"/>
          <p:cNvSpPr txBox="1"/>
          <p:nvPr>
            <p:ph idx="2" type="body"/>
          </p:nvPr>
        </p:nvSpPr>
        <p:spPr>
          <a:xfrm>
            <a:off x="1069848" y="2743200"/>
            <a:ext cx="4754880" cy="32918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655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Char char="▪"/>
              <a:defRPr sz="2000"/>
            </a:lvl1pPr>
            <a:lvl2pPr indent="-325755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 sz="1800"/>
            </a:lvl2pPr>
            <a:lvl3pPr indent="-31496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3pPr>
            <a:lvl4pPr indent="-31496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4pPr>
            <a:lvl5pPr indent="-31496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5pPr>
            <a:lvl6pPr indent="-31496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6pPr>
            <a:lvl7pPr indent="-31496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7pPr>
            <a:lvl8pPr indent="-314959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8pPr>
            <a:lvl9pPr indent="-314959" lvl="8" marL="4114800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SzPts val="1360"/>
              <a:buChar char="▪"/>
              <a:defRPr sz="1600"/>
            </a:lvl9pPr>
          </a:lstStyle>
          <a:p/>
        </p:txBody>
      </p:sp>
      <p:sp>
        <p:nvSpPr>
          <p:cNvPr id="60" name="Google Shape;60;p27"/>
          <p:cNvSpPr txBox="1"/>
          <p:nvPr>
            <p:ph idx="3" type="body"/>
          </p:nvPr>
        </p:nvSpPr>
        <p:spPr>
          <a:xfrm>
            <a:off x="6364224" y="2048256"/>
            <a:ext cx="4754880" cy="6400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  <a:defRPr b="1" sz="2000">
                <a:solidFill>
                  <a:srgbClr val="9E361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7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SzPts val="1360"/>
              <a:buNone/>
              <a:defRPr b="1" sz="1600"/>
            </a:lvl9pPr>
          </a:lstStyle>
          <a:p/>
        </p:txBody>
      </p:sp>
      <p:sp>
        <p:nvSpPr>
          <p:cNvPr id="61" name="Google Shape;61;p27"/>
          <p:cNvSpPr txBox="1"/>
          <p:nvPr>
            <p:ph idx="4" type="body"/>
          </p:nvPr>
        </p:nvSpPr>
        <p:spPr>
          <a:xfrm>
            <a:off x="6364224" y="2743200"/>
            <a:ext cx="4754880" cy="32918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655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Char char="▪"/>
              <a:defRPr sz="2000"/>
            </a:lvl1pPr>
            <a:lvl2pPr indent="-325755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 sz="1800"/>
            </a:lvl2pPr>
            <a:lvl3pPr indent="-31496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3pPr>
            <a:lvl4pPr indent="-31496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4pPr>
            <a:lvl5pPr indent="-31496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5pPr>
            <a:lvl6pPr indent="-31496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6pPr>
            <a:lvl7pPr indent="-31496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7pPr>
            <a:lvl8pPr indent="-314959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8pPr>
            <a:lvl9pPr indent="-314959" lvl="8" marL="4114800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SzPts val="1360"/>
              <a:buChar char="▪"/>
              <a:defRPr sz="1600"/>
            </a:lvl9pPr>
          </a:lstStyle>
          <a:p/>
        </p:txBody>
      </p:sp>
      <p:sp>
        <p:nvSpPr>
          <p:cNvPr id="62" name="Google Shape;62;p27"/>
          <p:cNvSpPr txBox="1"/>
          <p:nvPr>
            <p:ph idx="10" type="dt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7"/>
          <p:cNvSpPr txBox="1"/>
          <p:nvPr>
            <p:ph idx="11" type="ftr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27"/>
          <p:cNvSpPr txBox="1"/>
          <p:nvPr>
            <p:ph idx="12" type="sldNum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65" name="Google Shape;65;p27"/>
          <p:cNvSpPr txBox="1"/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mente Título">
  <p:cSld name="Somente Título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8"/>
          <p:cNvSpPr txBox="1"/>
          <p:nvPr>
            <p:ph idx="10" type="dt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28"/>
          <p:cNvSpPr txBox="1"/>
          <p:nvPr>
            <p:ph idx="11" type="ftr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28"/>
          <p:cNvSpPr txBox="1"/>
          <p:nvPr>
            <p:ph idx="12" type="sldNum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70" name="Google Shape;70;p28"/>
          <p:cNvSpPr txBox="1"/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údo com Legenda" showMasterSp="0" type="objTx">
  <p:cSld name="OBJECT_WITH_CAPTION_TEXT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29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rotWithShape="1">
            <a:blip r:embed="rId2">
              <a:alphaModFix amt="60000"/>
            </a:blip>
            <a:tile algn="ctr" flip="xy" tx="0" sx="92000" ty="-704850" sy="89000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73" name="Google Shape;73;p29"/>
          <p:cNvSpPr txBox="1"/>
          <p:nvPr>
            <p:ph type="title"/>
          </p:nvPr>
        </p:nvSpPr>
        <p:spPr>
          <a:xfrm>
            <a:off x="8549640" y="685800"/>
            <a:ext cx="3200400" cy="17373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ockwell"/>
              <a:buNone/>
              <a:defRPr b="1"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29"/>
          <p:cNvSpPr txBox="1"/>
          <p:nvPr>
            <p:ph idx="1" type="body"/>
          </p:nvPr>
        </p:nvSpPr>
        <p:spPr>
          <a:xfrm>
            <a:off x="838200" y="685800"/>
            <a:ext cx="6711696" cy="50200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655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Char char="▪"/>
              <a:defRPr sz="2000"/>
            </a:lvl1pPr>
            <a:lvl2pPr indent="-325755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 sz="1800"/>
            </a:lvl2pPr>
            <a:lvl3pPr indent="-31496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3pPr>
            <a:lvl4pPr indent="-31496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4pPr>
            <a:lvl5pPr indent="-31496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5pPr>
            <a:lvl6pPr indent="-3365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700"/>
              <a:buChar char="▪"/>
              <a:defRPr sz="2000"/>
            </a:lvl6pPr>
            <a:lvl7pPr indent="-3365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700"/>
              <a:buChar char="▪"/>
              <a:defRPr sz="2000"/>
            </a:lvl7pPr>
            <a:lvl8pPr indent="-3365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700"/>
              <a:buChar char="▪"/>
              <a:defRPr sz="2000"/>
            </a:lvl8pPr>
            <a:lvl9pPr indent="-336550" lvl="8" marL="4114800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SzPts val="1700"/>
              <a:buChar char="▪"/>
              <a:defRPr sz="2000"/>
            </a:lvl9pPr>
          </a:lstStyle>
          <a:p/>
        </p:txBody>
      </p:sp>
      <p:sp>
        <p:nvSpPr>
          <p:cNvPr id="75" name="Google Shape;75;p29"/>
          <p:cNvSpPr txBox="1"/>
          <p:nvPr>
            <p:ph idx="2" type="body"/>
          </p:nvPr>
        </p:nvSpPr>
        <p:spPr>
          <a:xfrm>
            <a:off x="8549640" y="2423160"/>
            <a:ext cx="3200400" cy="32918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90"/>
              <a:buNone/>
              <a:defRPr sz="1400">
                <a:solidFill>
                  <a:srgbClr val="9E361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020"/>
              <a:buNone/>
              <a:defRPr sz="12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850"/>
              <a:buNone/>
              <a:defRPr sz="10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765"/>
              <a:buNone/>
              <a:defRPr sz="9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765"/>
              <a:buNone/>
              <a:defRPr sz="9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765"/>
              <a:buNone/>
              <a:defRPr sz="9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765"/>
              <a:buNone/>
              <a:defRPr sz="9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765"/>
              <a:buNone/>
              <a:defRPr sz="9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SzPts val="765"/>
              <a:buNone/>
              <a:defRPr sz="900"/>
            </a:lvl9pPr>
          </a:lstStyle>
          <a:p/>
        </p:txBody>
      </p:sp>
      <p:sp>
        <p:nvSpPr>
          <p:cNvPr id="76" name="Google Shape;76;p29"/>
          <p:cNvSpPr txBox="1"/>
          <p:nvPr>
            <p:ph idx="10" type="dt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29"/>
          <p:cNvSpPr txBox="1"/>
          <p:nvPr>
            <p:ph idx="11" type="ftr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78" name="Google Shape;78;p29"/>
          <p:cNvGrpSpPr/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79" name="Google Shape;79;p2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rotWithShape="1">
              <a:blip r:embed="rId3">
                <a:alphaModFix/>
              </a:blip>
              <a:tile algn="tl" flip="none" tx="50800" sx="85000" ty="0" sy="85000"/>
            </a:blip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Rockwell"/>
                <a:buNone/>
              </a:pPr>
              <a:r>
                <a:t/>
              </a:r>
              <a:endParaRPr b="1" i="0" sz="2000" u="none" cap="none" strike="noStrik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80" name="Google Shape;80;p2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Rockwel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1" name="Google Shape;81;p29"/>
          <p:cNvSpPr txBox="1"/>
          <p:nvPr>
            <p:ph idx="12" type="sldNum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m com Legenda" showMasterSp="0" type="picTx">
  <p:cSld name="PICTURE_WITH_CAPTION_TEXT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3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rotWithShape="1">
            <a:blip r:embed="rId2">
              <a:alphaModFix amt="60000"/>
            </a:blip>
            <a:tile algn="ctr" flip="xy" tx="0" sx="92000" ty="-704850" sy="89000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84" name="Google Shape;84;p30"/>
          <p:cNvSpPr txBox="1"/>
          <p:nvPr>
            <p:ph type="title"/>
          </p:nvPr>
        </p:nvSpPr>
        <p:spPr>
          <a:xfrm>
            <a:off x="8549640" y="685800"/>
            <a:ext cx="3200400" cy="17373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ockwell"/>
              <a:buNone/>
              <a:defRPr b="1"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30"/>
          <p:cNvSpPr/>
          <p:nvPr>
            <p:ph idx="2" type="pic"/>
          </p:nvPr>
        </p:nvSpPr>
        <p:spPr>
          <a:xfrm>
            <a:off x="0" y="0"/>
            <a:ext cx="8303740" cy="6858000"/>
          </a:xfrm>
          <a:prstGeom prst="rect">
            <a:avLst/>
          </a:prstGeom>
          <a:solidFill>
            <a:srgbClr val="E1DFDF"/>
          </a:solidFill>
          <a:ln>
            <a:noFill/>
          </a:ln>
        </p:spPr>
      </p:sp>
      <p:sp>
        <p:nvSpPr>
          <p:cNvPr id="86" name="Google Shape;86;p30"/>
          <p:cNvSpPr txBox="1"/>
          <p:nvPr>
            <p:ph idx="1" type="body"/>
          </p:nvPr>
        </p:nvSpPr>
        <p:spPr>
          <a:xfrm>
            <a:off x="8549640" y="2423160"/>
            <a:ext cx="3200400" cy="32918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90"/>
              <a:buNone/>
              <a:defRPr sz="1400">
                <a:solidFill>
                  <a:srgbClr val="9E361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020"/>
              <a:buNone/>
              <a:defRPr sz="12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850"/>
              <a:buNone/>
              <a:defRPr sz="10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765"/>
              <a:buNone/>
              <a:defRPr sz="9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765"/>
              <a:buNone/>
              <a:defRPr sz="9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765"/>
              <a:buNone/>
              <a:defRPr sz="9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765"/>
              <a:buNone/>
              <a:defRPr sz="9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765"/>
              <a:buNone/>
              <a:defRPr sz="9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SzPts val="765"/>
              <a:buNone/>
              <a:defRPr sz="900"/>
            </a:lvl9pPr>
          </a:lstStyle>
          <a:p/>
        </p:txBody>
      </p:sp>
      <p:sp>
        <p:nvSpPr>
          <p:cNvPr id="87" name="Google Shape;87;p30"/>
          <p:cNvSpPr txBox="1"/>
          <p:nvPr>
            <p:ph idx="10" type="dt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88" name="Google Shape;88;p30"/>
          <p:cNvGrpSpPr/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9" name="Google Shape;89;p30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rotWithShape="1">
              <a:blip r:embed="rId3">
                <a:alphaModFix/>
              </a:blip>
              <a:tile algn="tl" flip="none" tx="50800" sx="85000" ty="0" sy="85000"/>
            </a:blip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Rockwell"/>
                <a:buNone/>
              </a:pPr>
              <a:r>
                <a:t/>
              </a:r>
              <a:endParaRPr b="1" i="0" sz="2000" u="none" cap="none" strike="noStrik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90" name="Google Shape;90;p3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Rockwel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1" name="Google Shape;91;p30"/>
          <p:cNvSpPr txBox="1"/>
          <p:nvPr>
            <p:ph idx="12" type="sldNum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1"/>
          <p:cNvSpPr txBox="1"/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Rockwell"/>
              <a:buNone/>
              <a:defRPr b="0" i="0" sz="5400" u="none" cap="none" strike="noStrike">
                <a:solidFill>
                  <a:srgbClr val="000000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21"/>
          <p:cNvSpPr txBox="1"/>
          <p:nvPr>
            <p:ph idx="1" type="body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6550" lvl="0" marL="457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9E3611"/>
              </a:buClr>
              <a:buSzPts val="17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-325755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153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indent="-31496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136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indent="-31496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136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indent="-31496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136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indent="-31496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136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indent="-31496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136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indent="-314959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136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indent="-314959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rgbClr val="9E3611"/>
              </a:buClr>
              <a:buSzPts val="136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/>
        </p:txBody>
      </p:sp>
      <p:sp>
        <p:nvSpPr>
          <p:cNvPr id="12" name="Google Shape;12;p21"/>
          <p:cNvSpPr txBox="1"/>
          <p:nvPr>
            <p:ph idx="10" type="dt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100" u="none" cap="none" strike="noStrike">
                <a:solidFill>
                  <a:schemeClr val="dk2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/>
        </p:txBody>
      </p:sp>
      <p:sp>
        <p:nvSpPr>
          <p:cNvPr id="13" name="Google Shape;13;p21"/>
          <p:cNvSpPr txBox="1"/>
          <p:nvPr>
            <p:ph idx="11" type="ftr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100" u="none" cap="none" strike="noStrike">
                <a:solidFill>
                  <a:schemeClr val="dk2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/>
        </p:txBody>
      </p:sp>
      <p:grpSp>
        <p:nvGrpSpPr>
          <p:cNvPr id="14" name="Google Shape;14;p21"/>
          <p:cNvGrpSpPr/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5" name="Google Shape;15;p21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rotWithShape="1">
              <a:blip r:embed="rId1">
                <a:alphaModFix/>
              </a:blip>
              <a:tile algn="tl" flip="none" tx="50800" sx="85000" ty="0" sy="85000"/>
            </a:blip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Rockwell"/>
                <a:buNone/>
              </a:pPr>
              <a:r>
                <a:t/>
              </a:r>
              <a:endParaRPr b="1" i="0" sz="2000" u="none" cap="none" strike="noStrik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16" name="Google Shape;16;p21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Rockwel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" name="Google Shape;17;p21"/>
          <p:cNvSpPr txBox="1"/>
          <p:nvPr>
            <p:ph idx="12" type="sldNum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Relationship Id="rId4" Type="http://schemas.openxmlformats.org/officeDocument/2006/relationships/image" Target="../media/image9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png"/><Relationship Id="rId4" Type="http://schemas.openxmlformats.org/officeDocument/2006/relationships/image" Target="../media/image14.png"/><Relationship Id="rId5" Type="http://schemas.openxmlformats.org/officeDocument/2006/relationships/image" Target="../media/image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www.amazon.com.br/s/ref=dp_byline_sr_ebooks_1?ie=UTF8&amp;text=Fabricio+Teixeira&amp;search-alias=digital-text&amp;field-author=Fabricio+Teixeira&amp;sort=relevancerank" TargetMode="External"/><Relationship Id="rId4" Type="http://schemas.openxmlformats.org/officeDocument/2006/relationships/image" Target="../media/image1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comments" Target="../comments/comment1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"/>
          <p:cNvSpPr/>
          <p:nvPr/>
        </p:nvSpPr>
        <p:spPr>
          <a:xfrm>
            <a:off x="0" y="0"/>
            <a:ext cx="12188952" cy="685800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109" name="Google Shape;109;p1"/>
          <p:cNvSpPr/>
          <p:nvPr/>
        </p:nvSpPr>
        <p:spPr>
          <a:xfrm>
            <a:off x="965200" y="0"/>
            <a:ext cx="10272776" cy="48085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110" name="Google Shape;110;p1"/>
          <p:cNvSpPr txBox="1"/>
          <p:nvPr>
            <p:ph type="ctrTitle"/>
          </p:nvPr>
        </p:nvSpPr>
        <p:spPr>
          <a:xfrm>
            <a:off x="1280144" y="560439"/>
            <a:ext cx="9625247" cy="402800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Font typeface="Rockwell"/>
              <a:buNone/>
            </a:pPr>
            <a:r>
              <a:rPr lang="pt-BR">
                <a:solidFill>
                  <a:srgbClr val="FFFFFF"/>
                </a:solidFill>
              </a:rPr>
              <a:t>O QUE É UX?</a:t>
            </a:r>
            <a:endParaRPr/>
          </a:p>
        </p:txBody>
      </p:sp>
      <p:sp>
        <p:nvSpPr>
          <p:cNvPr id="111" name="Google Shape;111;p1"/>
          <p:cNvSpPr txBox="1"/>
          <p:nvPr>
            <p:ph idx="1" type="subTitle"/>
          </p:nvPr>
        </p:nvSpPr>
        <p:spPr>
          <a:xfrm>
            <a:off x="1280144" y="4982844"/>
            <a:ext cx="9738376" cy="10698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70"/>
              <a:buNone/>
            </a:pPr>
            <a:r>
              <a:rPr lang="pt-BR"/>
              <a:t>CAPÍTULO 1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70"/>
              <a:buNone/>
            </a:pPr>
            <a:r>
              <a:rPr lang="pt-BR"/>
              <a:t>Susiléa Abreu dos Santos Lima</a:t>
            </a:r>
            <a:endParaRPr/>
          </a:p>
        </p:txBody>
      </p:sp>
      <p:sp>
        <p:nvSpPr>
          <p:cNvPr id="112" name="Google Shape;112;p1"/>
          <p:cNvSpPr/>
          <p:nvPr/>
        </p:nvSpPr>
        <p:spPr>
          <a:xfrm>
            <a:off x="958412" y="4808538"/>
            <a:ext cx="10268712" cy="80683"/>
          </a:xfrm>
          <a:prstGeom prst="rect">
            <a:avLst/>
          </a:prstGeom>
          <a:blipFill rotWithShape="1">
            <a:blip r:embed="rId3">
              <a:alphaModFix amt="85000"/>
            </a:blip>
            <a:tile algn="ctr" flip="xy" tx="0" sx="92000" ty="-717550" sy="89000"/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3" name="Google Shape;113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179817" y="5848865"/>
            <a:ext cx="1009135" cy="1009135"/>
          </a:xfrm>
          <a:prstGeom prst="rect">
            <a:avLst/>
          </a:prstGeom>
          <a:noFill/>
          <a:ln>
            <a:noFill/>
          </a:ln>
          <a:effectLst>
            <a:outerShdw blurRad="50800" sx="50000" rotWithShape="0" algn="ctr" dir="5400000" dist="50800" sy="50000">
              <a:srgbClr val="000000"/>
            </a:outerShdw>
          </a:effec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1"/>
          <p:cNvSpPr txBox="1"/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400"/>
              <a:buFont typeface="Rockwell"/>
              <a:buNone/>
            </a:pPr>
            <a:r>
              <a:rPr lang="pt-BR"/>
              <a:t>O QUE FAZ UM UX DESIGNER?</a:t>
            </a:r>
            <a:endParaRPr/>
          </a:p>
        </p:txBody>
      </p:sp>
      <p:sp>
        <p:nvSpPr>
          <p:cNvPr id="195" name="Google Shape;195;p11"/>
          <p:cNvSpPr txBox="1"/>
          <p:nvPr>
            <p:ph idx="1" type="body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82880" lvl="0" marL="18288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380"/>
              <a:buChar char="▪"/>
            </a:pPr>
            <a:r>
              <a:rPr lang="pt-BR" sz="2800"/>
              <a:t>Atualmente as empresas já colocam os UX designers fazendo o meio de campo entre o pensamento estratégico (planejar um produto) e pensamento prático (desenhar um produto), ajudando a definir como as ideias, especialmente as digitais , irão tomar forma.</a:t>
            </a:r>
            <a:endParaRPr/>
          </a:p>
          <a:p>
            <a:pPr indent="-182880" lvl="0" marL="18288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380"/>
              <a:buChar char="▪"/>
            </a:pPr>
            <a:r>
              <a:rPr lang="pt-BR" sz="2800"/>
              <a:t>O UX designers, normalmente não define a identidade visual, isso fica à cargo de um profissional especializado em Direção de Arte.</a:t>
            </a:r>
            <a:endParaRPr/>
          </a:p>
          <a:p>
            <a:pPr indent="-31750" lvl="0" marL="18288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380"/>
              <a:buNone/>
            </a:pPr>
            <a:r>
              <a:t/>
            </a:r>
            <a:endParaRPr sz="2800"/>
          </a:p>
        </p:txBody>
      </p:sp>
      <p:sp>
        <p:nvSpPr>
          <p:cNvPr id="196" name="Google Shape;196;p11"/>
          <p:cNvSpPr txBox="1"/>
          <p:nvPr>
            <p:ph idx="11" type="ftr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/>
              <a:t>UX - CAPÍTULO 1</a:t>
            </a:r>
            <a:endParaRPr/>
          </a:p>
        </p:txBody>
      </p:sp>
      <p:sp>
        <p:nvSpPr>
          <p:cNvPr id="197" name="Google Shape;197;p11"/>
          <p:cNvSpPr txBox="1"/>
          <p:nvPr>
            <p:ph idx="12" type="sldNum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2"/>
          <p:cNvSpPr txBox="1"/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400"/>
              <a:buFont typeface="Rockwell"/>
              <a:buNone/>
            </a:pPr>
            <a:r>
              <a:rPr lang="pt-BR"/>
              <a:t>O QUE FAZ UM UX DESIGNER?</a:t>
            </a:r>
            <a:endParaRPr/>
          </a:p>
        </p:txBody>
      </p:sp>
      <p:sp>
        <p:nvSpPr>
          <p:cNvPr id="203" name="Google Shape;203;p12"/>
          <p:cNvSpPr txBox="1"/>
          <p:nvPr>
            <p:ph idx="1" type="body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40000" lnSpcReduction="20000"/>
          </a:bodyPr>
          <a:lstStyle/>
          <a:p>
            <a:pPr indent="-182880" lvl="0" marL="18288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85000"/>
              <a:buChar char="▪"/>
            </a:pPr>
            <a:r>
              <a:rPr lang="pt-BR" sz="5000"/>
              <a:t>Em vez de definir se o botão será azul ou vermelho, retangular ou quadrado, o papel do UX designer é definir questões mais estratégicas sobre o botão, como:</a:t>
            </a:r>
            <a:endParaRPr/>
          </a:p>
          <a:p>
            <a:pPr indent="-182880" lvl="1" marL="4572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ct val="85000"/>
              <a:buChar char="▪"/>
            </a:pPr>
            <a:r>
              <a:rPr lang="pt-BR" sz="3400"/>
              <a:t>Por que o botão existe?</a:t>
            </a:r>
            <a:endParaRPr/>
          </a:p>
          <a:p>
            <a:pPr indent="-182880" lvl="1" marL="4572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ct val="85000"/>
              <a:buChar char="▪"/>
            </a:pPr>
            <a:r>
              <a:rPr lang="pt-BR" sz="3400"/>
              <a:t>Qual a importância dele naquele contexto?</a:t>
            </a:r>
            <a:endParaRPr/>
          </a:p>
          <a:p>
            <a:pPr indent="-182880" lvl="1" marL="4572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ct val="85000"/>
              <a:buChar char="▪"/>
            </a:pPr>
            <a:r>
              <a:rPr lang="pt-BR" sz="3400"/>
              <a:t>Ele é a ação primária ou secundária que o usuário pode tomar naquele momento?</a:t>
            </a:r>
            <a:endParaRPr/>
          </a:p>
          <a:p>
            <a:pPr indent="-182880" lvl="1" marL="4572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ct val="85000"/>
              <a:buChar char="▪"/>
            </a:pPr>
            <a:r>
              <a:rPr lang="pt-BR" sz="3400"/>
              <a:t>Para onde o usuário será levado quando clicar no botão?</a:t>
            </a:r>
            <a:endParaRPr/>
          </a:p>
          <a:p>
            <a:pPr indent="-182880" lvl="1" marL="4572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ct val="85000"/>
              <a:buChar char="▪"/>
            </a:pPr>
            <a:r>
              <a:rPr lang="pt-BR" sz="3400"/>
              <a:t>O que o texto do botão deve dizer para o usuário?</a:t>
            </a:r>
            <a:endParaRPr/>
          </a:p>
          <a:p>
            <a:pPr indent="-182880" lvl="1" marL="4572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ct val="85000"/>
              <a:buChar char="▪"/>
            </a:pPr>
            <a:r>
              <a:rPr lang="pt-BR" sz="3400"/>
              <a:t>O botão sempre estará ativo, ou ele só é ativado depois que o usuário preencher determinado campo em um formulário?</a:t>
            </a:r>
            <a:endParaRPr/>
          </a:p>
          <a:p>
            <a:pPr indent="-182880" lvl="1" marL="4572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ct val="85000"/>
              <a:buChar char="▪"/>
            </a:pPr>
            <a:r>
              <a:rPr lang="pt-BR" sz="3400"/>
              <a:t>Todos os usuários, logados ou não no site, veem o mesmo botão?</a:t>
            </a:r>
            <a:endParaRPr/>
          </a:p>
          <a:p>
            <a:pPr indent="-182880" lvl="1" marL="4572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ct val="85000"/>
              <a:buChar char="▪"/>
            </a:pPr>
            <a:r>
              <a:rPr lang="pt-BR" sz="3400"/>
              <a:t>O tamanho do botão está adequado para ser clicado tanto com o ponteiro do mouse quanto por um dedo humano em uma interface touch? Etc.</a:t>
            </a:r>
            <a:endParaRPr/>
          </a:p>
          <a:p>
            <a:pPr indent="-122427" lvl="0" marL="18288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ct val="85000"/>
              <a:buNone/>
            </a:pPr>
            <a:r>
              <a:t/>
            </a:r>
            <a:endParaRPr sz="2800"/>
          </a:p>
        </p:txBody>
      </p:sp>
      <p:sp>
        <p:nvSpPr>
          <p:cNvPr id="204" name="Google Shape;204;p12"/>
          <p:cNvSpPr txBox="1"/>
          <p:nvPr>
            <p:ph idx="11" type="ftr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/>
              <a:t>UX - CAPÍTULO 1</a:t>
            </a:r>
            <a:endParaRPr/>
          </a:p>
        </p:txBody>
      </p:sp>
      <p:sp>
        <p:nvSpPr>
          <p:cNvPr id="205" name="Google Shape;205;p12"/>
          <p:cNvSpPr txBox="1"/>
          <p:nvPr>
            <p:ph idx="12" type="sldNum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3"/>
          <p:cNvSpPr txBox="1"/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400"/>
              <a:buFont typeface="Rockwell"/>
              <a:buNone/>
            </a:pPr>
            <a:r>
              <a:rPr lang="pt-BR"/>
              <a:t>O QUE FAZ UM UX DESIGNER?</a:t>
            </a:r>
            <a:endParaRPr/>
          </a:p>
        </p:txBody>
      </p:sp>
      <p:sp>
        <p:nvSpPr>
          <p:cNvPr id="211" name="Google Shape;211;p13"/>
          <p:cNvSpPr txBox="1"/>
          <p:nvPr>
            <p:ph idx="1" type="body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82880" lvl="0" marL="18288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380"/>
              <a:buChar char="▪"/>
            </a:pPr>
            <a:r>
              <a:rPr lang="pt-BR" sz="2800"/>
              <a:t>Um UX designer precisa saber se adaptar a diferentes contextos, conhecer o vocabulário de diferentes profissionais (saber falar a “língua” do programador front-end, mas também conhecer os jargões dos designers) e entender um pouco de cada disciplina.</a:t>
            </a:r>
            <a:endParaRPr/>
          </a:p>
          <a:p>
            <a:pPr indent="-182880" lvl="0" marL="18288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380"/>
              <a:buChar char="▪"/>
            </a:pPr>
            <a:r>
              <a:rPr lang="pt-BR" sz="2800"/>
              <a:t>Acima de tudo, um UX designer precisa conhecer sobre pessoas.</a:t>
            </a:r>
            <a:endParaRPr/>
          </a:p>
        </p:txBody>
      </p:sp>
      <p:sp>
        <p:nvSpPr>
          <p:cNvPr id="212" name="Google Shape;212;p13"/>
          <p:cNvSpPr txBox="1"/>
          <p:nvPr>
            <p:ph idx="11" type="ftr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/>
              <a:t>UX - CAPÍTULO 1</a:t>
            </a:r>
            <a:endParaRPr/>
          </a:p>
        </p:txBody>
      </p:sp>
      <p:sp>
        <p:nvSpPr>
          <p:cNvPr id="213" name="Google Shape;213;p13"/>
          <p:cNvSpPr txBox="1"/>
          <p:nvPr>
            <p:ph idx="12" type="sldNum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4"/>
          <p:cNvSpPr txBox="1"/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400"/>
              <a:buFont typeface="Rockwell"/>
              <a:buNone/>
            </a:pPr>
            <a:r>
              <a:rPr lang="pt-BR"/>
              <a:t>O QUE FAZ UM UX DESIGNER?</a:t>
            </a:r>
            <a:endParaRPr/>
          </a:p>
        </p:txBody>
      </p:sp>
      <p:sp>
        <p:nvSpPr>
          <p:cNvPr id="219" name="Google Shape;219;p14"/>
          <p:cNvSpPr txBox="1"/>
          <p:nvPr>
            <p:ph idx="1" type="body"/>
          </p:nvPr>
        </p:nvSpPr>
        <p:spPr>
          <a:xfrm>
            <a:off x="1069848" y="2121408"/>
            <a:ext cx="4948180" cy="40507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380"/>
              <a:buNone/>
            </a:pPr>
            <a:r>
              <a:rPr lang="pt-BR" sz="2800"/>
              <a:t>Não adianta uma interface linda, com cores marcantes e bom gosto visual, se ela não está resolvendo aquilo que as pessoas querem.</a:t>
            </a:r>
            <a:endParaRPr/>
          </a:p>
        </p:txBody>
      </p:sp>
      <p:sp>
        <p:nvSpPr>
          <p:cNvPr id="220" name="Google Shape;220;p14"/>
          <p:cNvSpPr txBox="1"/>
          <p:nvPr>
            <p:ph idx="11" type="ftr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/>
              <a:t>UX - CAPÍTULO 1</a:t>
            </a:r>
            <a:endParaRPr/>
          </a:p>
        </p:txBody>
      </p:sp>
      <p:sp>
        <p:nvSpPr>
          <p:cNvPr id="221" name="Google Shape;221;p14"/>
          <p:cNvSpPr txBox="1"/>
          <p:nvPr>
            <p:ph idx="12" type="sldNum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222" name="Google Shape;222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72991" y="2040703"/>
            <a:ext cx="4797760" cy="36112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5"/>
          <p:cNvSpPr txBox="1"/>
          <p:nvPr>
            <p:ph type="title"/>
          </p:nvPr>
        </p:nvSpPr>
        <p:spPr>
          <a:xfrm>
            <a:off x="1079680" y="22514"/>
            <a:ext cx="10058400" cy="16093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400"/>
              <a:buFont typeface="Rockwell"/>
              <a:buNone/>
            </a:pPr>
            <a:r>
              <a:rPr lang="pt-BR"/>
              <a:t>O QUE FAZ UM UX DESIGNER?</a:t>
            </a:r>
            <a:endParaRPr/>
          </a:p>
        </p:txBody>
      </p:sp>
      <p:sp>
        <p:nvSpPr>
          <p:cNvPr id="228" name="Google Shape;228;p15"/>
          <p:cNvSpPr txBox="1"/>
          <p:nvPr>
            <p:ph idx="11" type="ftr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/>
              <a:t>UX - CAPÍTULO 1</a:t>
            </a:r>
            <a:endParaRPr/>
          </a:p>
        </p:txBody>
      </p:sp>
      <p:sp>
        <p:nvSpPr>
          <p:cNvPr id="229" name="Google Shape;229;p15"/>
          <p:cNvSpPr txBox="1"/>
          <p:nvPr>
            <p:ph idx="12" type="sldNum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30" name="Google Shape;230;p15"/>
          <p:cNvSpPr txBox="1"/>
          <p:nvPr>
            <p:ph idx="1" type="body"/>
          </p:nvPr>
        </p:nvSpPr>
        <p:spPr>
          <a:xfrm>
            <a:off x="1069848" y="1396181"/>
            <a:ext cx="10058400" cy="4977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10000"/>
          </a:bodyPr>
          <a:lstStyle/>
          <a:p>
            <a:pPr indent="-182880" lvl="0" marL="18288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ct val="85000"/>
              <a:buChar char="▪"/>
            </a:pPr>
            <a:r>
              <a:rPr lang="pt-BR" sz="1800"/>
              <a:t>UX designers podem assumir funções mais específicas à medida que avançam em sua carreira.  Principais subáreas de UX:</a:t>
            </a:r>
            <a:endParaRPr sz="1800"/>
          </a:p>
          <a:p>
            <a:pPr indent="-182880" lvl="1" marL="457200" rtl="0" algn="l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SzPct val="85000"/>
              <a:buChar char="▪"/>
            </a:pPr>
            <a:r>
              <a:rPr lang="pt-BR" sz="1600"/>
              <a:t>Arquitetura de informação: organizar as informações dentro do site (por exemplo) de forma que sejam acessadas facilmente pelos usuários; como os itens estão ordenados, agrupados e organizados dentro da estrutura do site.</a:t>
            </a:r>
            <a:endParaRPr sz="1600"/>
          </a:p>
          <a:p>
            <a:pPr indent="-182880" lvl="1" marL="457200" rtl="0" algn="l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SzPct val="85000"/>
              <a:buChar char="▪"/>
            </a:pPr>
            <a:r>
              <a:rPr lang="pt-BR" sz="1600"/>
              <a:t>Usabilidade: garantir que as interfaces sejam fáceis de usar. Fazer com que o usuário consiga realizar uma tarefa sem transtornos ou demora.</a:t>
            </a:r>
            <a:endParaRPr sz="1600"/>
          </a:p>
          <a:p>
            <a:pPr indent="-182880" lvl="1" marL="457200" rtl="0" algn="l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SzPct val="85000"/>
              <a:buChar char="▪"/>
            </a:pPr>
            <a:r>
              <a:rPr lang="pt-BR" sz="1600"/>
              <a:t>Design de interação: entender e definir o comportamento das interfaces quando o usuário interage com elas.</a:t>
            </a:r>
            <a:endParaRPr sz="1600"/>
          </a:p>
          <a:p>
            <a:pPr indent="-182880" lvl="1" marL="457200" rtl="0" algn="l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SzPct val="85000"/>
              <a:buChar char="▪"/>
            </a:pPr>
            <a:r>
              <a:rPr lang="pt-BR" sz="1600"/>
              <a:t>Taxonomia: organizar e rotular a informação de forma que faça sentido para o usuário (“refrigeradores”ou “geladeiras”?). Identificar o perfil e definir a linguagem que melhor comunica.</a:t>
            </a:r>
            <a:endParaRPr sz="1600"/>
          </a:p>
          <a:p>
            <a:pPr indent="-182880" lvl="1" marL="457200" rtl="0" algn="l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SzPct val="85000"/>
              <a:buChar char="▪"/>
            </a:pPr>
            <a:r>
              <a:rPr lang="pt-BR" sz="1600"/>
              <a:t>Estratégia de design: é o entendimento e definição dos porquês do produto. Para quem ele foi criado? Como ele evolui? Como medir o sucesso? Qual o retorno esperado?</a:t>
            </a:r>
            <a:endParaRPr sz="1600"/>
          </a:p>
          <a:p>
            <a:pPr indent="-182880" lvl="1" marL="457200" rtl="0" algn="l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SzPct val="85000"/>
              <a:buChar char="▪"/>
            </a:pPr>
            <a:r>
              <a:rPr lang="pt-BR" sz="1600"/>
              <a:t>Pesquisa com usuários: entendimento do público-alvo do produto. O que faz uma pessoa ir até o site? Quais as necessidades e motivações que essa pessoa tem ao usar o produto? etc</a:t>
            </a:r>
            <a:endParaRPr sz="16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6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blipFill rotWithShape="1">
            <a:blip r:embed="rId3">
              <a:alphaModFix amt="60000"/>
            </a:blip>
            <a:tile algn="ctr" flip="xy" tx="0" sx="92000" ty="-704850" sy="89000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236" name="Google Shape;236;p16"/>
          <p:cNvSpPr txBox="1"/>
          <p:nvPr>
            <p:ph type="title"/>
          </p:nvPr>
        </p:nvSpPr>
        <p:spPr>
          <a:xfrm>
            <a:off x="7883612" y="484632"/>
            <a:ext cx="3816774" cy="16093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Font typeface="Rockwell"/>
              <a:buNone/>
            </a:pPr>
            <a:r>
              <a:rPr lang="pt-BR" sz="3600"/>
              <a:t>AMBIENTE DE TRABALHO - UX</a:t>
            </a:r>
            <a:endParaRPr sz="3600"/>
          </a:p>
        </p:txBody>
      </p:sp>
      <p:pic>
        <p:nvPicPr>
          <p:cNvPr descr="Uma imagem contendo pessoa, interior, mesa, grupo&#10;&#10;&#10;&#10;Descrição gerada automaticamente" id="237" name="Google Shape;237;p16"/>
          <p:cNvPicPr preferRelativeResize="0"/>
          <p:nvPr/>
        </p:nvPicPr>
        <p:blipFill rotWithShape="1">
          <a:blip r:embed="rId4">
            <a:alphaModFix/>
          </a:blip>
          <a:srcRect b="-1" l="10952" r="13371" t="0"/>
          <a:stretch/>
        </p:blipFill>
        <p:spPr>
          <a:xfrm>
            <a:off x="3343" y="10"/>
            <a:ext cx="7548923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16"/>
          <p:cNvSpPr txBox="1"/>
          <p:nvPr>
            <p:ph idx="1" type="body"/>
          </p:nvPr>
        </p:nvSpPr>
        <p:spPr>
          <a:xfrm>
            <a:off x="7883611" y="2121408"/>
            <a:ext cx="3816774" cy="40507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182880" lvl="0" marL="18288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40"/>
              <a:buChar char="▪"/>
            </a:pPr>
            <a:r>
              <a:rPr lang="pt-BR" sz="2400"/>
              <a:t>UX designers possuem um papel importante no processo criativo do poduto. </a:t>
            </a:r>
            <a:endParaRPr/>
          </a:p>
          <a:p>
            <a:pPr indent="-182880" lvl="0" marL="18288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40"/>
              <a:buChar char="▪"/>
            </a:pPr>
            <a:r>
              <a:rPr lang="pt-BR" sz="2400"/>
              <a:t>Fazem o meio campo entre o pensamento estratégico e o pensamento prático, desenhando o produto desde o início e defindo a forma como os usuários irão utilizar a produto.</a:t>
            </a:r>
            <a:endParaRPr/>
          </a:p>
        </p:txBody>
      </p:sp>
      <p:sp>
        <p:nvSpPr>
          <p:cNvPr id="239" name="Google Shape;239;p16"/>
          <p:cNvSpPr txBox="1"/>
          <p:nvPr>
            <p:ph idx="11" type="ftr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>
                <a:solidFill>
                  <a:srgbClr val="FFFFFF"/>
                </a:solidFill>
              </a:rPr>
              <a:t>UX - CAPÍTULO 1</a:t>
            </a:r>
            <a:endParaRPr/>
          </a:p>
        </p:txBody>
      </p:sp>
      <p:grpSp>
        <p:nvGrpSpPr>
          <p:cNvPr id="240" name="Google Shape;240;p16"/>
          <p:cNvGrpSpPr/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241" name="Google Shape;241;p16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rotWithShape="1">
              <a:blip r:embed="rId5">
                <a:alphaModFix/>
              </a:blip>
              <a:tile algn="tl" flip="none" tx="50800" sx="85000" ty="0" sy="85000"/>
            </a:blip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Rockwell"/>
                <a:buNone/>
              </a:pPr>
              <a:r>
                <a:t/>
              </a:r>
              <a:endParaRPr b="1" i="0" sz="2000" u="none" cap="none" strike="noStrik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242" name="Google Shape;242;p16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Rockwel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3" name="Google Shape;243;p16"/>
          <p:cNvSpPr txBox="1"/>
          <p:nvPr>
            <p:ph idx="12" type="sldNum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7"/>
          <p:cNvSpPr txBox="1"/>
          <p:nvPr>
            <p:ph type="title"/>
          </p:nvPr>
        </p:nvSpPr>
        <p:spPr>
          <a:xfrm>
            <a:off x="2167128" y="1225296"/>
            <a:ext cx="9281160" cy="3520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000"/>
              <a:buFont typeface="Rockwell"/>
              <a:buNone/>
            </a:pPr>
            <a:r>
              <a:rPr lang="pt-BR"/>
              <a:t>O QUE UX DESIGN NÃO É</a:t>
            </a:r>
            <a:endParaRPr/>
          </a:p>
        </p:txBody>
      </p:sp>
      <p:sp>
        <p:nvSpPr>
          <p:cNvPr id="249" name="Google Shape;249;p17"/>
          <p:cNvSpPr txBox="1"/>
          <p:nvPr>
            <p:ph idx="11" type="ftr"/>
          </p:nvPr>
        </p:nvSpPr>
        <p:spPr>
          <a:xfrm>
            <a:off x="2182708" y="6272784"/>
            <a:ext cx="63276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/>
              <a:t>UX - CAPÍTULO 1</a:t>
            </a:r>
            <a:endParaRPr/>
          </a:p>
        </p:txBody>
      </p:sp>
      <p:sp>
        <p:nvSpPr>
          <p:cNvPr id="250" name="Google Shape;250;p17"/>
          <p:cNvSpPr txBox="1"/>
          <p:nvPr>
            <p:ph idx="12" type="sldNum"/>
          </p:nvPr>
        </p:nvSpPr>
        <p:spPr>
          <a:xfrm>
            <a:off x="843702" y="2506133"/>
            <a:ext cx="1188298" cy="7203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/>
              <a:t>1.2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18"/>
          <p:cNvSpPr txBox="1"/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400"/>
              <a:buFont typeface="Rockwell"/>
              <a:buNone/>
            </a:pPr>
            <a:r>
              <a:rPr lang="pt-BR"/>
              <a:t>O QUE UX DESIGN NÃO É</a:t>
            </a:r>
            <a:endParaRPr/>
          </a:p>
        </p:txBody>
      </p:sp>
      <p:sp>
        <p:nvSpPr>
          <p:cNvPr id="256" name="Google Shape;256;p18"/>
          <p:cNvSpPr txBox="1"/>
          <p:nvPr>
            <p:ph idx="1" type="body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82880" lvl="0" marL="18288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700"/>
              <a:buChar char="▪"/>
            </a:pPr>
            <a:r>
              <a:rPr lang="pt-BR"/>
              <a:t>Não é direção de arte.</a:t>
            </a:r>
            <a:endParaRPr/>
          </a:p>
          <a:p>
            <a:pPr indent="-182880" lvl="0" marL="18288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Char char="▪"/>
            </a:pPr>
            <a:r>
              <a:rPr lang="pt-BR"/>
              <a:t>Não é desenvolvimento de software.</a:t>
            </a:r>
            <a:endParaRPr/>
          </a:p>
          <a:p>
            <a:pPr indent="-182880" lvl="0" marL="18288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Char char="▪"/>
            </a:pPr>
            <a:r>
              <a:rPr lang="pt-BR"/>
              <a:t>Não é planejamento, nem gerenciamento de projetos.</a:t>
            </a:r>
            <a:endParaRPr/>
          </a:p>
          <a:p>
            <a:pPr indent="-182880" lvl="0" marL="18288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Char char="▪"/>
            </a:pPr>
            <a:r>
              <a:rPr lang="pt-BR"/>
              <a:t>Não é uma disciplina exata.</a:t>
            </a:r>
            <a:endParaRPr/>
          </a:p>
          <a:p>
            <a:pPr indent="-182880" lvl="0" marL="18288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Char char="▪"/>
            </a:pPr>
            <a:r>
              <a:rPr lang="pt-BR"/>
              <a:t>UX designer não é um profeta que sabe como as pessoas pensam.</a:t>
            </a:r>
            <a:endParaRPr/>
          </a:p>
          <a:p>
            <a:pPr indent="-182880" lvl="0" marL="18288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Char char="▪"/>
            </a:pPr>
            <a:r>
              <a:rPr lang="pt-BR"/>
              <a:t>UX designer é um pesquisador que investiga o que levou uma determinada pessoa a agir de determinada forma e, então, propõe melhorias de design baseado nesses insights.</a:t>
            </a:r>
            <a:endParaRPr/>
          </a:p>
          <a:p>
            <a:pPr indent="-74928" lvl="0" marL="18288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</a:pPr>
            <a:r>
              <a:t/>
            </a:r>
            <a:endParaRPr/>
          </a:p>
          <a:p>
            <a:pPr indent="-74928" lvl="0" marL="18288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</a:pPr>
            <a:r>
              <a:t/>
            </a:r>
            <a:endParaRPr/>
          </a:p>
        </p:txBody>
      </p:sp>
      <p:sp>
        <p:nvSpPr>
          <p:cNvPr id="257" name="Google Shape;257;p18"/>
          <p:cNvSpPr txBox="1"/>
          <p:nvPr>
            <p:ph idx="11" type="ftr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/>
              <a:t>UX - CAPÍTULO 1</a:t>
            </a:r>
            <a:endParaRPr/>
          </a:p>
        </p:txBody>
      </p:sp>
      <p:sp>
        <p:nvSpPr>
          <p:cNvPr id="258" name="Google Shape;258;p18"/>
          <p:cNvSpPr txBox="1"/>
          <p:nvPr>
            <p:ph idx="12" type="sldNum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Google Shape;265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3751" y="1797005"/>
            <a:ext cx="8089740" cy="4863600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19"/>
          <p:cNvSpPr txBox="1"/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400"/>
              <a:buFont typeface="Rockwell"/>
              <a:buNone/>
            </a:pPr>
            <a:r>
              <a:rPr lang="pt-BR"/>
              <a:t>O QUE UX DESIGN NÃO É</a:t>
            </a:r>
            <a:endParaRPr/>
          </a:p>
        </p:txBody>
      </p:sp>
      <p:sp>
        <p:nvSpPr>
          <p:cNvPr id="267" name="Google Shape;267;p19"/>
          <p:cNvSpPr txBox="1"/>
          <p:nvPr>
            <p:ph idx="11" type="ftr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/>
              <a:t>UX - CAPÍTULO 1</a:t>
            </a:r>
            <a:endParaRPr/>
          </a:p>
        </p:txBody>
      </p:sp>
      <p:sp>
        <p:nvSpPr>
          <p:cNvPr id="268" name="Google Shape;268;p19"/>
          <p:cNvSpPr txBox="1"/>
          <p:nvPr>
            <p:ph idx="12" type="sldNum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0"/>
          <p:cNvSpPr txBox="1"/>
          <p:nvPr>
            <p:ph idx="11" type="ftr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/>
              <a:t>UX - CAPÍTULO 1</a:t>
            </a:r>
            <a:endParaRPr/>
          </a:p>
        </p:txBody>
      </p:sp>
      <p:sp>
        <p:nvSpPr>
          <p:cNvPr id="274" name="Google Shape;274;p20"/>
          <p:cNvSpPr txBox="1"/>
          <p:nvPr>
            <p:ph idx="12" type="sldNum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75" name="Google Shape;275;p20"/>
          <p:cNvSpPr txBox="1"/>
          <p:nvPr/>
        </p:nvSpPr>
        <p:spPr>
          <a:xfrm>
            <a:off x="858348" y="4885151"/>
            <a:ext cx="5237652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Fonte: Introdução e boas práticas em UX Design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sng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Fabricio Teixeira</a:t>
            </a:r>
            <a:r>
              <a:rPr b="0" i="0" lang="pt-BR" sz="18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20"/>
          <p:cNvSpPr/>
          <p:nvPr/>
        </p:nvSpPr>
        <p:spPr>
          <a:xfrm>
            <a:off x="977030" y="701458"/>
            <a:ext cx="10654138" cy="129018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rgbClr val="99341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pt-BR" sz="4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Dúvidas até aqui?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7" name="Google Shape;277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31584" y="2195708"/>
            <a:ext cx="2528832" cy="24665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"/>
          <p:cNvSpPr txBox="1"/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400"/>
              <a:buFont typeface="Rockwell"/>
              <a:buNone/>
            </a:pPr>
            <a:r>
              <a:rPr lang="pt-BR"/>
              <a:t>UX - </a:t>
            </a:r>
            <a:r>
              <a:rPr lang="pt-BR" sz="2800"/>
              <a:t>USER EXPERIENCE</a:t>
            </a:r>
            <a:endParaRPr/>
          </a:p>
        </p:txBody>
      </p:sp>
      <p:sp>
        <p:nvSpPr>
          <p:cNvPr id="121" name="Google Shape;121;p2"/>
          <p:cNvSpPr txBox="1"/>
          <p:nvPr>
            <p:ph idx="1" type="body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82880" lvl="0" marL="18288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380"/>
              <a:buChar char="▪"/>
            </a:pPr>
            <a:r>
              <a:rPr lang="pt-BR" sz="2800"/>
              <a:t>POR QUE ESTUDAR ISSO?</a:t>
            </a:r>
            <a:endParaRPr/>
          </a:p>
          <a:p>
            <a:pPr indent="-31750" lvl="0" marL="18288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380"/>
              <a:buNone/>
            </a:pPr>
            <a:r>
              <a:t/>
            </a:r>
            <a:endParaRPr sz="2800"/>
          </a:p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380"/>
              <a:buNone/>
            </a:pPr>
            <a:r>
              <a:t/>
            </a:r>
            <a:endParaRPr sz="2800"/>
          </a:p>
        </p:txBody>
      </p:sp>
      <p:sp>
        <p:nvSpPr>
          <p:cNvPr id="122" name="Google Shape;122;p2"/>
          <p:cNvSpPr txBox="1"/>
          <p:nvPr>
            <p:ph idx="11" type="ftr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/>
              <a:t>UX - CAPÍTULO 1</a:t>
            </a:r>
            <a:endParaRPr/>
          </a:p>
        </p:txBody>
      </p:sp>
      <p:sp>
        <p:nvSpPr>
          <p:cNvPr id="123" name="Google Shape;123;p2"/>
          <p:cNvSpPr txBox="1"/>
          <p:nvPr>
            <p:ph idx="12" type="sldNum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24" name="Google Shape;124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51798" y="1079941"/>
            <a:ext cx="5192843" cy="51928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3"/>
          <p:cNvSpPr txBox="1"/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400"/>
              <a:buFont typeface="Rockwell"/>
              <a:buNone/>
            </a:pPr>
            <a:r>
              <a:rPr lang="pt-BR"/>
              <a:t>UX - </a:t>
            </a:r>
            <a:r>
              <a:rPr lang="pt-BR" sz="2800"/>
              <a:t>USER EXPERIENCE</a:t>
            </a:r>
            <a:endParaRPr/>
          </a:p>
        </p:txBody>
      </p:sp>
      <p:sp>
        <p:nvSpPr>
          <p:cNvPr id="132" name="Google Shape;132;p3"/>
          <p:cNvSpPr txBox="1"/>
          <p:nvPr>
            <p:ph idx="1" type="body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82880" lvl="0" marL="18288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40"/>
              <a:buChar char="▪"/>
            </a:pPr>
            <a:r>
              <a:rPr lang="pt-BR" sz="2400"/>
              <a:t>Objetos e produtos, digitais ou não, são projetados para cumprirem uma função e para serem “usados” por pessoas.</a:t>
            </a:r>
            <a:endParaRPr/>
          </a:p>
          <a:p>
            <a:pPr indent="-182880" lvl="0" marL="18288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40"/>
              <a:buChar char="▪"/>
            </a:pPr>
            <a:r>
              <a:rPr lang="pt-BR" sz="2400"/>
              <a:t>Quando você usa algum desses objetos, você tem uma experiência.</a:t>
            </a:r>
            <a:endParaRPr/>
          </a:p>
          <a:p>
            <a:pPr indent="-182880" lvl="0" marL="18288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40"/>
              <a:buChar char="▪"/>
            </a:pPr>
            <a:r>
              <a:rPr lang="pt-BR" sz="2400"/>
              <a:t>O termo User Experience foi criado por Donald Normam, que resume UX como: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40"/>
              <a:buNone/>
            </a:pPr>
            <a:r>
              <a:t/>
            </a:r>
            <a:endParaRPr sz="2400"/>
          </a:p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40"/>
              <a:buNone/>
            </a:pPr>
            <a:r>
              <a:t/>
            </a:r>
            <a:endParaRPr sz="2400"/>
          </a:p>
        </p:txBody>
      </p:sp>
      <p:sp>
        <p:nvSpPr>
          <p:cNvPr id="133" name="Google Shape;133;p3"/>
          <p:cNvSpPr txBox="1"/>
          <p:nvPr>
            <p:ph idx="11" type="ftr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/>
              <a:t>UX - CAPÍTULO 1</a:t>
            </a:r>
            <a:endParaRPr/>
          </a:p>
        </p:txBody>
      </p:sp>
      <p:sp>
        <p:nvSpPr>
          <p:cNvPr id="134" name="Google Shape;134;p3"/>
          <p:cNvSpPr txBox="1"/>
          <p:nvPr>
            <p:ph idx="12" type="sldNum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35" name="Google Shape;135;p3"/>
          <p:cNvSpPr txBox="1"/>
          <p:nvPr/>
        </p:nvSpPr>
        <p:spPr>
          <a:xfrm>
            <a:off x="1618938" y="4321898"/>
            <a:ext cx="8739265" cy="19389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pt-BR" sz="24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Uma forma de englobar todos os aspectos da interação do usuário final com a empresa, seus serviços, seus produtos, ou seja, ela é responsável por estudar as melhores maneiras de entender as necessidades do usuário e deixá-los satisfeitos com todo o processo.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5"/>
          <p:cNvSpPr txBox="1"/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400"/>
              <a:buFont typeface="Rockwell"/>
              <a:buNone/>
            </a:pPr>
            <a:r>
              <a:rPr lang="pt-BR"/>
              <a:t>UX - </a:t>
            </a:r>
            <a:r>
              <a:rPr lang="pt-BR" sz="2800"/>
              <a:t>USER EXPERIENCE</a:t>
            </a:r>
            <a:endParaRPr/>
          </a:p>
        </p:txBody>
      </p:sp>
      <p:sp>
        <p:nvSpPr>
          <p:cNvPr id="143" name="Google Shape;143;p5"/>
          <p:cNvSpPr txBox="1"/>
          <p:nvPr>
            <p:ph idx="1" type="body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380"/>
              <a:buNone/>
            </a:pPr>
            <a:r>
              <a:rPr lang="pt-BR" sz="2800"/>
              <a:t>“A maioria das pessoas acredita que User Experience é somente encontrar a melhor solução para os seus usuários – mas não é. UX se trata sobre definir o problema que precisa ser resolvido (o porquê), definir para quem esse problema precisa ser resolvido (o quem), e definir o caminho que deve ser percorrido para resolvê-lo (o como)”. 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</a:pPr>
            <a:r>
              <a:rPr lang="pt-BR"/>
              <a:t>Whitney Hess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</a:pPr>
            <a:r>
              <a:t/>
            </a:r>
            <a:endParaRPr/>
          </a:p>
        </p:txBody>
      </p:sp>
      <p:sp>
        <p:nvSpPr>
          <p:cNvPr id="144" name="Google Shape;144;p5"/>
          <p:cNvSpPr txBox="1"/>
          <p:nvPr>
            <p:ph idx="11" type="ftr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/>
              <a:t>UX - CAPÍTULO 1</a:t>
            </a:r>
            <a:endParaRPr/>
          </a:p>
        </p:txBody>
      </p:sp>
      <p:sp>
        <p:nvSpPr>
          <p:cNvPr id="145" name="Google Shape;145;p5"/>
          <p:cNvSpPr txBox="1"/>
          <p:nvPr>
            <p:ph idx="12" type="sldNum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6"/>
          <p:cNvSpPr txBox="1"/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400"/>
              <a:buFont typeface="Rockwell"/>
              <a:buNone/>
            </a:pPr>
            <a:r>
              <a:rPr lang="pt-BR"/>
              <a:t>UX - </a:t>
            </a:r>
            <a:r>
              <a:rPr lang="pt-BR" sz="2800"/>
              <a:t>USER EXPERIENCE</a:t>
            </a:r>
            <a:endParaRPr/>
          </a:p>
        </p:txBody>
      </p:sp>
      <p:sp>
        <p:nvSpPr>
          <p:cNvPr id="153" name="Google Shape;153;p6"/>
          <p:cNvSpPr txBox="1"/>
          <p:nvPr>
            <p:ph idx="11" type="ftr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/>
              <a:t>UX - CAPÍTULO 1</a:t>
            </a:r>
            <a:endParaRPr/>
          </a:p>
        </p:txBody>
      </p:sp>
      <p:sp>
        <p:nvSpPr>
          <p:cNvPr id="154" name="Google Shape;154;p6"/>
          <p:cNvSpPr txBox="1"/>
          <p:nvPr>
            <p:ph idx="12" type="sldNum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55" name="Google Shape;155;p6"/>
          <p:cNvSpPr txBox="1"/>
          <p:nvPr/>
        </p:nvSpPr>
        <p:spPr>
          <a:xfrm>
            <a:off x="1088136" y="2232864"/>
            <a:ext cx="284829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https://uxdesign.blog.br</a:t>
            </a:r>
            <a:endParaRPr b="0" i="0" sz="1800" u="none" cap="none" strike="noStrike">
              <a:solidFill>
                <a:schemeClr val="dk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pic>
        <p:nvPicPr>
          <p:cNvPr id="156" name="Google Shape;156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02974" y="364918"/>
            <a:ext cx="5531370" cy="6008450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6"/>
          <p:cNvSpPr txBox="1"/>
          <p:nvPr/>
        </p:nvSpPr>
        <p:spPr>
          <a:xfrm>
            <a:off x="1069848" y="1832754"/>
            <a:ext cx="3557384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pt-BR" sz="28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As disciplinas de UX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7"/>
          <p:cNvSpPr txBox="1"/>
          <p:nvPr>
            <p:ph type="title"/>
          </p:nvPr>
        </p:nvSpPr>
        <p:spPr>
          <a:xfrm>
            <a:off x="2167128" y="1225296"/>
            <a:ext cx="9281160" cy="3520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000"/>
              <a:buFont typeface="Rockwell"/>
              <a:buNone/>
            </a:pPr>
            <a:r>
              <a:rPr lang="pt-BR"/>
              <a:t>O QUE FAZ UM UX DESIGNER?</a:t>
            </a:r>
            <a:endParaRPr/>
          </a:p>
        </p:txBody>
      </p:sp>
      <p:sp>
        <p:nvSpPr>
          <p:cNvPr id="163" name="Google Shape;163;p7"/>
          <p:cNvSpPr txBox="1"/>
          <p:nvPr>
            <p:ph idx="12" type="sldNum"/>
          </p:nvPr>
        </p:nvSpPr>
        <p:spPr>
          <a:xfrm>
            <a:off x="843702" y="2506133"/>
            <a:ext cx="1188298" cy="7203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/>
              <a:t>1.1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8"/>
          <p:cNvSpPr txBox="1"/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400"/>
              <a:buFont typeface="Rockwell"/>
              <a:buNone/>
            </a:pPr>
            <a:r>
              <a:rPr lang="pt-BR"/>
              <a:t>O QUE FAZ UM UX DESIGNER?</a:t>
            </a:r>
            <a:endParaRPr/>
          </a:p>
        </p:txBody>
      </p:sp>
      <p:sp>
        <p:nvSpPr>
          <p:cNvPr id="169" name="Google Shape;169;p8"/>
          <p:cNvSpPr txBox="1"/>
          <p:nvPr>
            <p:ph idx="1" type="body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380"/>
              <a:buNone/>
            </a:pPr>
            <a:r>
              <a:rPr lang="pt-BR" sz="2800"/>
              <a:t>UX designers trabalham para construir produtos que sejam fáceis de usar (</a:t>
            </a:r>
            <a:r>
              <a:rPr lang="pt-BR" sz="2800" u="sng">
                <a:solidFill>
                  <a:srgbClr val="0070C0"/>
                </a:solidFill>
              </a:rPr>
              <a:t>usabilidade</a:t>
            </a:r>
            <a:r>
              <a:rPr lang="pt-BR" sz="2800"/>
              <a:t>), reduzindo a fricção e permitindo que os usuários completem a tarefa desejada em menos tempo, com menos ruído e obstáculos. Ao mesmo tempo, apoiam-se em princípios da psicologia para motivar o usuário e incentivá-los a seguir adiante.</a:t>
            </a:r>
            <a:endParaRPr/>
          </a:p>
        </p:txBody>
      </p:sp>
      <p:sp>
        <p:nvSpPr>
          <p:cNvPr id="170" name="Google Shape;170;p8"/>
          <p:cNvSpPr txBox="1"/>
          <p:nvPr>
            <p:ph idx="11" type="ftr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/>
              <a:t>UX - CAPÍTULO 1</a:t>
            </a:r>
            <a:endParaRPr/>
          </a:p>
        </p:txBody>
      </p:sp>
      <p:sp>
        <p:nvSpPr>
          <p:cNvPr id="171" name="Google Shape;171;p8"/>
          <p:cNvSpPr txBox="1"/>
          <p:nvPr>
            <p:ph idx="12" type="sldNum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9"/>
          <p:cNvSpPr txBox="1"/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400"/>
              <a:buFont typeface="Rockwell"/>
              <a:buNone/>
            </a:pPr>
            <a:r>
              <a:rPr lang="pt-BR"/>
              <a:t>O QUE FAZ UM UX DESIGNER?</a:t>
            </a:r>
            <a:endParaRPr/>
          </a:p>
        </p:txBody>
      </p:sp>
      <p:sp>
        <p:nvSpPr>
          <p:cNvPr id="179" name="Google Shape;179;p9"/>
          <p:cNvSpPr txBox="1"/>
          <p:nvPr>
            <p:ph idx="11" type="ftr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/>
              <a:t>UX - CAPÍTULO 1</a:t>
            </a:r>
            <a:endParaRPr/>
          </a:p>
        </p:txBody>
      </p:sp>
      <p:sp>
        <p:nvSpPr>
          <p:cNvPr id="180" name="Google Shape;180;p9"/>
          <p:cNvSpPr txBox="1"/>
          <p:nvPr>
            <p:ph idx="12" type="sldNum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81" name="Google Shape;181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99412" y="1756273"/>
            <a:ext cx="5952568" cy="45165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0"/>
          <p:cNvSpPr txBox="1"/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400"/>
              <a:buFont typeface="Rockwell"/>
              <a:buNone/>
            </a:pPr>
            <a:r>
              <a:rPr lang="pt-BR"/>
              <a:t>O QUE FAZ UM UX DESIGNER?</a:t>
            </a:r>
            <a:endParaRPr/>
          </a:p>
        </p:txBody>
      </p:sp>
      <p:sp>
        <p:nvSpPr>
          <p:cNvPr id="187" name="Google Shape;187;p10"/>
          <p:cNvSpPr txBox="1"/>
          <p:nvPr>
            <p:ph idx="1" type="body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82880" lvl="0" marL="18288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380"/>
              <a:buChar char="▪"/>
            </a:pPr>
            <a:r>
              <a:rPr lang="pt-BR" sz="2800"/>
              <a:t>O mais importante para os UX designers é definir como as pessoas vão interagir com o produto, quais tarefas conseguirão realizar dentro dele, qual a ordem na qual as telas serão apresentadas.</a:t>
            </a:r>
            <a:endParaRPr/>
          </a:p>
          <a:p>
            <a:pPr indent="-182880" lvl="0" marL="18288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380"/>
              <a:buChar char="▪"/>
            </a:pPr>
            <a:r>
              <a:rPr lang="pt-BR" sz="2800"/>
              <a:t>UX designers surgem como “arquitetos de informação”, sendo essencialmente responsáveis por organizar o conteúdo de um site dentro do menu e desenhar caixinhas cinzas que representam como uma interface vai funcionar (wireframes).</a:t>
            </a:r>
            <a:endParaRPr/>
          </a:p>
          <a:p>
            <a:pPr indent="-31750" lvl="0" marL="18288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380"/>
              <a:buNone/>
            </a:pPr>
            <a:r>
              <a:t/>
            </a:r>
            <a:endParaRPr sz="2800"/>
          </a:p>
        </p:txBody>
      </p:sp>
      <p:sp>
        <p:nvSpPr>
          <p:cNvPr id="188" name="Google Shape;188;p10"/>
          <p:cNvSpPr txBox="1"/>
          <p:nvPr>
            <p:ph idx="11" type="ftr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/>
              <a:t>UX - CAPÍTULO 1</a:t>
            </a:r>
            <a:endParaRPr/>
          </a:p>
        </p:txBody>
      </p:sp>
      <p:sp>
        <p:nvSpPr>
          <p:cNvPr id="189" name="Google Shape;189;p10"/>
          <p:cNvSpPr txBox="1"/>
          <p:nvPr>
            <p:ph idx="12" type="sldNum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ipo de Madeira">
  <a:themeElements>
    <a:clrScheme name="Tipo de Madeira">
      <a:dk1>
        <a:srgbClr val="000000"/>
      </a:dk1>
      <a:lt1>
        <a:srgbClr val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o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2019-02-18T00:33:11Z</dcterms:created>
  <dc:creator>Susilea Abreu</dc:creator>
</cp:coreProperties>
</file>